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265" r:id="rId4"/>
    <p:sldId id="263" r:id="rId5"/>
    <p:sldId id="258" r:id="rId6"/>
    <p:sldId id="260" r:id="rId7"/>
    <p:sldId id="261" r:id="rId8"/>
    <p:sldId id="267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FF"/>
    <a:srgbClr val="FF0080"/>
    <a:srgbClr val="00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200" y="-112"/>
      </p:cViewPr>
      <p:guideLst>
        <p:guide orient="horz" pos="528"/>
        <p:guide pos="23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slide footer_blue_64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13775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slide header_64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00" y="0"/>
            <a:ext cx="91440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52999" y="152400"/>
            <a:ext cx="1903413" cy="304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18B65-4CBA-DB46-9D73-AD0C58E7BE22}" type="datetime1">
              <a:rPr lang="en-US" smtClean="0"/>
              <a:pPr/>
              <a:t>12/13/13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62000" y="8610601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24599" y="8685213"/>
            <a:ext cx="5318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5E24-A365-DF40-BF27-0C4D1E380F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751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69693-4B73-3F4B-BE08-27CE2957F7EB}" type="datetime1">
              <a:rPr lang="en-US" smtClean="0"/>
              <a:pPr/>
              <a:t>12/13/13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A7F71-A600-874B-8C52-75C3F91F2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09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12578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079" name="Picture 7" descr="title header_Blue_64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7" descr="doe_blac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8" descr="title footer_Blue_646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reimer\Documents\text\talk\NP-logo-Nlarge_copy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48400"/>
            <a:ext cx="1031704" cy="54022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3000" b="1" cap="none" baseline="0"/>
            </a:lvl1pPr>
          </a:lstStyle>
          <a:p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13 December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Paul E Reimer SeaQuest EMG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479550"/>
          </a:xfrm>
        </p:spPr>
        <p:txBody>
          <a:bodyPr anchor="t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1"/>
            <a:ext cx="3008313" cy="44196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5" descr="slide footer_blue_646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324600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13 December 2013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7225" y="6307138"/>
            <a:ext cx="59420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Paul E Reimer SeaQuest EMG Meeting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89700"/>
            <a:ext cx="3841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slide header_646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Wingdings" pitchFamily="2" charset="2"/>
        <a:buChar char="§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–"/>
        <a:defRPr sz="16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•"/>
        <a:defRPr sz="14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–"/>
        <a:defRPr sz="14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219200" y="1371600"/>
            <a:ext cx="7315200" cy="1069975"/>
          </a:xfrm>
        </p:spPr>
        <p:txBody>
          <a:bodyPr/>
          <a:lstStyle/>
          <a:p>
            <a:r>
              <a:rPr lang="en-US" dirty="0" smtClean="0"/>
              <a:t>Path to Production Data:  </a:t>
            </a:r>
            <a:br>
              <a:rPr lang="en-US" dirty="0" smtClean="0"/>
            </a:br>
            <a:r>
              <a:rPr lang="en-US" dirty="0" smtClean="0"/>
              <a:t>SeaQuest Spectrometer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EMG Meeting</a:t>
            </a:r>
          </a:p>
          <a:p>
            <a:r>
              <a:rPr lang="en-US" dirty="0" smtClean="0"/>
              <a:t>Paul E Reimer</a:t>
            </a:r>
          </a:p>
          <a:p>
            <a:r>
              <a:rPr lang="en-US" dirty="0" smtClean="0"/>
              <a:t>13 December 2013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Commissioning—Hodoscopes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3810000" cy="5257800"/>
          </a:xfrm>
        </p:spPr>
        <p:txBody>
          <a:bodyPr/>
          <a:lstStyle/>
          <a:p>
            <a:pPr marL="273050" indent="-273050"/>
            <a:r>
              <a:rPr lang="en-US" dirty="0" smtClean="0"/>
              <a:t>Verify </a:t>
            </a:r>
          </a:p>
          <a:p>
            <a:pPr marL="533400" lvl="1" indent="-260350"/>
            <a:r>
              <a:rPr lang="en-US" dirty="0" smtClean="0"/>
              <a:t>Channel Mapping  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marL="533400" lvl="1" indent="-260350"/>
            <a:r>
              <a:rPr lang="en-US" dirty="0"/>
              <a:t>G</a:t>
            </a:r>
            <a:r>
              <a:rPr lang="en-US" dirty="0" smtClean="0"/>
              <a:t>ain Match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pPr marL="273050" lvl="1" indent="-273050">
              <a:buFont typeface="Wingdings" pitchFamily="2" charset="2"/>
              <a:buChar char="§"/>
            </a:pPr>
            <a:r>
              <a:rPr lang="en-US" dirty="0" smtClean="0"/>
              <a:t>Test New Base Design--Illinois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pPr marL="533400" lvl="1" indent="-260350"/>
            <a:r>
              <a:rPr lang="en-US" dirty="0" smtClean="0"/>
              <a:t>Does not appear to sag at high rate</a:t>
            </a:r>
          </a:p>
          <a:p>
            <a:pPr marL="533400" lvl="1" indent="-260350"/>
            <a:r>
              <a:rPr lang="en-US" dirty="0" smtClean="0"/>
              <a:t>Better gain (removed amplifiers)</a:t>
            </a:r>
          </a:p>
          <a:p>
            <a:pPr marL="133350" lvl="1" indent="-260350">
              <a:buFont typeface="Wingdings" pitchFamily="2" charset="2"/>
              <a:buChar char="§"/>
            </a:pPr>
            <a:r>
              <a:rPr lang="en-US" dirty="0" smtClean="0"/>
              <a:t>Verify Timing 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533400" lvl="1" indent="-26035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 December 2013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820732"/>
            <a:ext cx="5029200" cy="2836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343" y="3581400"/>
            <a:ext cx="4995657" cy="280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34" y="3429000"/>
            <a:ext cx="4111568" cy="278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2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Commissioning—Tracking Chambers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3810000" cy="5257800"/>
          </a:xfrm>
        </p:spPr>
        <p:txBody>
          <a:bodyPr/>
          <a:lstStyle/>
          <a:p>
            <a:pPr marL="273050" indent="-273050"/>
            <a:r>
              <a:rPr lang="en-US" dirty="0" smtClean="0"/>
              <a:t>Verify </a:t>
            </a:r>
          </a:p>
          <a:p>
            <a:pPr marL="533400" lvl="1" indent="-260350"/>
            <a:r>
              <a:rPr lang="en-US" dirty="0" smtClean="0"/>
              <a:t>Channel Mapping  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marL="273050" lvl="1" indent="-273050">
              <a:buFont typeface="Wingdings" pitchFamily="2" charset="2"/>
              <a:buChar char="§"/>
            </a:pPr>
            <a:r>
              <a:rPr lang="en-US" sz="1800" dirty="0" smtClean="0"/>
              <a:t>Plateau studies</a:t>
            </a:r>
            <a:endParaRPr lang="en-US" sz="2000" dirty="0"/>
          </a:p>
          <a:p>
            <a:pPr marL="673100" lvl="2" indent="-273050">
              <a:buFont typeface="Wingdings" pitchFamily="2" charset="2"/>
              <a:buChar char="§"/>
            </a:pPr>
            <a:r>
              <a:rPr lang="en-US" sz="1800" dirty="0" smtClean="0">
                <a:ea typeface="Zapf Dingbats"/>
                <a:cs typeface="Zapf Dingbats"/>
                <a:sym typeface="Zapf Dingbats"/>
              </a:rPr>
              <a:t>In progress/finished early next week</a:t>
            </a:r>
          </a:p>
          <a:p>
            <a:pPr marL="273050" lvl="1" indent="-273050">
              <a:buFont typeface="Wingdings" pitchFamily="2" charset="2"/>
              <a:buChar char="§"/>
            </a:pPr>
            <a:r>
              <a:rPr lang="en-US" sz="1800" dirty="0" smtClean="0">
                <a:ea typeface="Zapf Dingbats"/>
                <a:cs typeface="Zapf Dingbats"/>
                <a:sym typeface="Zapf Dingbats"/>
              </a:rPr>
              <a:t>R(t) curves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533400" lvl="1" indent="-26035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 December 2013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46" y="762000"/>
            <a:ext cx="4692854" cy="2758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038600"/>
            <a:ext cx="2590800" cy="18032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495800"/>
            <a:ext cx="2514600" cy="1779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4" y="2971800"/>
            <a:ext cx="2478157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86200"/>
            <a:ext cx="2748430" cy="19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4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Present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59" y="762000"/>
            <a:ext cx="8966241" cy="5334000"/>
          </a:xfrm>
        </p:spPr>
        <p:txBody>
          <a:bodyPr/>
          <a:lstStyle/>
          <a:p>
            <a:pPr marL="177800" indent="-177800"/>
            <a:r>
              <a:rPr lang="en-US" dirty="0" smtClean="0"/>
              <a:t>Trigger Commissioning</a:t>
            </a:r>
          </a:p>
          <a:p>
            <a:pPr marL="450850" lvl="1" indent="-273050"/>
            <a:r>
              <a:rPr lang="en-US" dirty="0" smtClean="0"/>
              <a:t>Do all triggered events contain roads on which we should trigger</a:t>
            </a:r>
          </a:p>
          <a:p>
            <a:pPr marL="450850" lvl="1" indent="-273050"/>
            <a:r>
              <a:rPr lang="en-US" dirty="0" smtClean="0"/>
              <a:t>Do “NIM” triggered events with roads contain an FPGA signal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IMG_20131205_17283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6" r="20999" b="41039"/>
          <a:stretch/>
        </p:blipFill>
        <p:spPr>
          <a:xfrm>
            <a:off x="3732607" y="1905000"/>
            <a:ext cx="5411393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3657600"/>
            <a:ext cx="32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trigger is not a “black box”—its more like a Red box with grey cables all over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1828800"/>
            <a:ext cx="378464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177800" indent="-177800"/>
            <a:r>
              <a:rPr lang="en-US" dirty="0" smtClean="0"/>
              <a:t>Spectrometer Alignment with Tracking</a:t>
            </a:r>
          </a:p>
          <a:p>
            <a:endParaRPr lang="en-US" dirty="0" smtClean="0"/>
          </a:p>
          <a:p>
            <a:pPr marL="177800" indent="-177800"/>
            <a:r>
              <a:rPr lang="en-US" dirty="0" smtClean="0"/>
              <a:t>Beam Cherenkov</a:t>
            </a:r>
          </a:p>
          <a:p>
            <a:pPr marL="450850" lvl="1" indent="-273050"/>
            <a:r>
              <a:rPr lang="en-US" dirty="0" smtClean="0"/>
              <a:t>Quantify Luminosity blocked and delivered</a:t>
            </a:r>
          </a:p>
          <a:p>
            <a:pPr marL="450850" lvl="1" indent="-273050"/>
            <a:r>
              <a:rPr lang="en-US" dirty="0" smtClean="0"/>
              <a:t>Full spill readout</a:t>
            </a:r>
          </a:p>
          <a:p>
            <a:pPr marL="450850" lvl="1" indent="-273050"/>
            <a:r>
              <a:rPr lang="en-US" dirty="0" smtClean="0"/>
              <a:t>Quantify how much needs to be blocked  and still track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8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63562"/>
          </a:xfrm>
        </p:spPr>
        <p:txBody>
          <a:bodyPr/>
          <a:lstStyle/>
          <a:p>
            <a:r>
              <a:rPr lang="en-US" dirty="0" smtClean="0"/>
              <a:t>On Going Issues—St. </a:t>
            </a:r>
            <a:r>
              <a:rPr lang="en-US" dirty="0"/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2514600" cy="5715000"/>
          </a:xfrm>
        </p:spPr>
        <p:txBody>
          <a:bodyPr/>
          <a:lstStyle/>
          <a:p>
            <a:pPr marL="179388" indent="-179388"/>
            <a:r>
              <a:rPr lang="en-US" dirty="0" smtClean="0"/>
              <a:t>St. 1 X Tracking Chamber</a:t>
            </a:r>
          </a:p>
          <a:p>
            <a:pPr marL="358775" lvl="1" indent="-179388"/>
            <a:r>
              <a:rPr lang="en-US" dirty="0"/>
              <a:t>P</a:t>
            </a:r>
            <a:r>
              <a:rPr lang="en-US" dirty="0" smtClean="0"/>
              <a:t>lane MIA</a:t>
            </a:r>
          </a:p>
          <a:p>
            <a:pPr marL="358775" lvl="1" indent="-179388"/>
            <a:r>
              <a:rPr lang="en-US" dirty="0" smtClean="0"/>
              <a:t>Will investigate on Tuesday/Wednesday 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 December 2013</a:t>
            </a:r>
            <a:endParaRPr lang="en-US"/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0"/>
            <a:ext cx="2895600" cy="1414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518" y="1371600"/>
            <a:ext cx="6616482" cy="47244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 rot="20428564">
            <a:off x="6976568" y="486225"/>
            <a:ext cx="304800" cy="762000"/>
          </a:xfrm>
          <a:prstGeom prst="ellipse">
            <a:avLst/>
          </a:prstGeom>
          <a:noFill/>
          <a:ln w="38100" cap="flat" cmpd="sng" algn="ctr">
            <a:solidFill>
              <a:srgbClr val="21FF0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4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63562"/>
          </a:xfrm>
        </p:spPr>
        <p:txBody>
          <a:bodyPr/>
          <a:lstStyle/>
          <a:p>
            <a:r>
              <a:rPr lang="en-US" dirty="0" smtClean="0"/>
              <a:t>On Going Issues—St. </a:t>
            </a:r>
            <a:r>
              <a:rPr lang="en-US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2667000" cy="5715000"/>
          </a:xfrm>
        </p:spPr>
        <p:txBody>
          <a:bodyPr/>
          <a:lstStyle/>
          <a:p>
            <a:pPr marL="179388" indent="-179388"/>
            <a:r>
              <a:rPr lang="en-US" dirty="0" smtClean="0"/>
              <a:t>St. 2U Tracking Chamber</a:t>
            </a:r>
          </a:p>
          <a:p>
            <a:pPr marL="358775" lvl="1" indent="-179388"/>
            <a:r>
              <a:rPr lang="en-US" dirty="0" smtClean="0"/>
              <a:t>Large current draw.</a:t>
            </a:r>
          </a:p>
          <a:p>
            <a:pPr marL="358775" lvl="1" indent="-179388"/>
            <a:r>
              <a:rPr lang="en-US" dirty="0" smtClean="0"/>
              <a:t>Operating at reduced voltage.</a:t>
            </a:r>
          </a:p>
          <a:p>
            <a:pPr marL="358775" lvl="1" indent="-179388"/>
            <a:r>
              <a:rPr lang="en-US" dirty="0" smtClean="0"/>
              <a:t>Approx. 25% efficiency</a:t>
            </a:r>
          </a:p>
          <a:p>
            <a:pPr marL="358775" lvl="1" indent="-179388"/>
            <a:r>
              <a:rPr lang="en-US" dirty="0" smtClean="0"/>
              <a:t>Believe this is a broken wire.</a:t>
            </a:r>
          </a:p>
          <a:p>
            <a:pPr marL="358775" lvl="1" indent="-179388"/>
            <a:r>
              <a:rPr lang="en-US" dirty="0" smtClean="0"/>
              <a:t>Will investigate on Tuesday/Wednesday 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 December 2013</a:t>
            </a:r>
            <a:endParaRPr lang="en-US"/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0"/>
            <a:ext cx="2895600" cy="1414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371600"/>
            <a:ext cx="6553200" cy="489626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 rot="20070719">
            <a:off x="7701900" y="209984"/>
            <a:ext cx="457200" cy="838200"/>
          </a:xfrm>
          <a:prstGeom prst="ellipse">
            <a:avLst/>
          </a:prstGeom>
          <a:noFill/>
          <a:ln w="38100" cap="flat" cmpd="sng" algn="ctr">
            <a:solidFill>
              <a:srgbClr val="21FF0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1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3352800" cy="4724400"/>
          </a:xfrm>
        </p:spPr>
        <p:txBody>
          <a:bodyPr/>
          <a:lstStyle/>
          <a:p>
            <a:r>
              <a:rPr lang="en-US" dirty="0" smtClean="0"/>
              <a:t>Radiation levels appear to be higher than scaling from commissioning run</a:t>
            </a:r>
          </a:p>
          <a:p>
            <a:r>
              <a:rPr lang="en-US" dirty="0" smtClean="0"/>
              <a:t>Possibly from newly installed beam Cherenkov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Solutions:</a:t>
            </a:r>
          </a:p>
          <a:p>
            <a:pPr lvl="1"/>
            <a:r>
              <a:rPr lang="en-US" dirty="0" smtClean="0"/>
              <a:t>Move Cherenkov to NM2</a:t>
            </a:r>
          </a:p>
          <a:p>
            <a:pPr lvl="1"/>
            <a:r>
              <a:rPr lang="en-US" dirty="0" smtClean="0"/>
              <a:t>Move Cherenkov nearer to target cave</a:t>
            </a:r>
          </a:p>
          <a:p>
            <a:pPr lvl="1"/>
            <a:r>
              <a:rPr lang="en-US" dirty="0" smtClean="0"/>
              <a:t>Additional shielding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410200" cy="685800"/>
          </a:xfrm>
        </p:spPr>
        <p:txBody>
          <a:bodyPr/>
          <a:lstStyle/>
          <a:p>
            <a:r>
              <a:rPr lang="en-US" dirty="0" smtClean="0"/>
              <a:t>On Going Issues—Hall Radiation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98" y="685800"/>
            <a:ext cx="5365702" cy="3571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4400" y="3657600"/>
            <a:ext cx="106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80"/>
                </a:solidFill>
              </a:rPr>
              <a:t>Vacuum</a:t>
            </a:r>
          </a:p>
          <a:p>
            <a:r>
              <a:rPr lang="en-US" dirty="0" smtClean="0">
                <a:solidFill>
                  <a:srgbClr val="FF0080"/>
                </a:solidFill>
              </a:rPr>
              <a:t>Windows</a:t>
            </a:r>
            <a:endParaRPr lang="en-US" dirty="0">
              <a:solidFill>
                <a:srgbClr val="FF008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480000">
            <a:off x="3886200" y="3048000"/>
            <a:ext cx="72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Beam</a:t>
            </a:r>
            <a:endParaRPr lang="en-US" dirty="0">
              <a:solidFill>
                <a:srgbClr val="00FF00"/>
              </a:solidFill>
            </a:endParaRPr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 bwMode="auto">
          <a:xfrm flipV="1">
            <a:off x="4606025" y="3200400"/>
            <a:ext cx="1108975" cy="19701"/>
          </a:xfrm>
          <a:prstGeom prst="straightConnector1">
            <a:avLst/>
          </a:prstGeom>
          <a:noFill/>
          <a:ln w="38100" cap="flat" cmpd="sng" algn="ctr">
            <a:solidFill>
              <a:srgbClr val="21FF0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0" idx="0"/>
          </p:cNvCxnSpPr>
          <p:nvPr/>
        </p:nvCxnSpPr>
        <p:spPr bwMode="auto">
          <a:xfrm flipV="1">
            <a:off x="5255687" y="3352800"/>
            <a:ext cx="230713" cy="304800"/>
          </a:xfrm>
          <a:prstGeom prst="straightConnector1">
            <a:avLst/>
          </a:prstGeom>
          <a:noFill/>
          <a:ln w="38100" cap="flat" cmpd="sng" algn="ctr">
            <a:solidFill>
              <a:srgbClr val="FF0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Oval 20"/>
          <p:cNvSpPr/>
          <p:nvPr/>
        </p:nvSpPr>
        <p:spPr bwMode="auto">
          <a:xfrm rot="2145265">
            <a:off x="7416686" y="2933016"/>
            <a:ext cx="304800" cy="533400"/>
          </a:xfrm>
          <a:prstGeom prst="ellipse">
            <a:avLst/>
          </a:prstGeom>
          <a:solidFill>
            <a:srgbClr val="00FFFF"/>
          </a:solidFill>
          <a:ln w="9525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 rot="2145265">
            <a:off x="7061313" y="2934384"/>
            <a:ext cx="3048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48600" y="35052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80"/>
                </a:solidFill>
              </a:rPr>
              <a:t>Mylar Mirror</a:t>
            </a:r>
            <a:endParaRPr lang="en-US" dirty="0">
              <a:solidFill>
                <a:srgbClr val="FF0080"/>
              </a:solidFill>
            </a:endParaRPr>
          </a:p>
        </p:txBody>
      </p:sp>
      <p:cxnSp>
        <p:nvCxnSpPr>
          <p:cNvPr id="16" name="Straight Arrow Connector 15"/>
          <p:cNvCxnSpPr>
            <a:stCxn id="10" idx="0"/>
          </p:cNvCxnSpPr>
          <p:nvPr/>
        </p:nvCxnSpPr>
        <p:spPr bwMode="auto">
          <a:xfrm flipV="1">
            <a:off x="5255687" y="3124200"/>
            <a:ext cx="2821513" cy="533400"/>
          </a:xfrm>
          <a:prstGeom prst="straightConnector1">
            <a:avLst/>
          </a:prstGeom>
          <a:noFill/>
          <a:ln w="38100" cap="flat" cmpd="sng" algn="ctr">
            <a:solidFill>
              <a:srgbClr val="FF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23" idx="1"/>
            <a:endCxn id="21" idx="6"/>
          </p:cNvCxnSpPr>
          <p:nvPr/>
        </p:nvCxnSpPr>
        <p:spPr bwMode="auto">
          <a:xfrm flipH="1" flipV="1">
            <a:off x="7692763" y="3288765"/>
            <a:ext cx="155837" cy="539601"/>
          </a:xfrm>
          <a:prstGeom prst="straightConnector1">
            <a:avLst/>
          </a:prstGeom>
          <a:noFill/>
          <a:ln w="38100" cap="flat" cmpd="sng" algn="ctr">
            <a:solidFill>
              <a:srgbClr val="FF008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66" y="4267200"/>
            <a:ext cx="4255634" cy="1961445"/>
          </a:xfrm>
          <a:prstGeom prst="rect">
            <a:avLst/>
          </a:prstGeom>
        </p:spPr>
      </p:pic>
      <p:sp>
        <p:nvSpPr>
          <p:cNvPr id="12" name="Round Diagonal Corner Rectangle 11"/>
          <p:cNvSpPr/>
          <p:nvPr/>
        </p:nvSpPr>
        <p:spPr bwMode="auto">
          <a:xfrm>
            <a:off x="3886200" y="5076234"/>
            <a:ext cx="228600" cy="152400"/>
          </a:xfrm>
          <a:prstGeom prst="round2DiagRect">
            <a:avLst/>
          </a:prstGeom>
          <a:solidFill>
            <a:srgbClr val="D8AC28"/>
          </a:solidFill>
          <a:ln w="9525" cap="flat" cmpd="sng" algn="ctr">
            <a:solidFill>
              <a:srgbClr val="A6C4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5511" y="4495800"/>
            <a:ext cx="119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Cherenkov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3810000" y="5152880"/>
            <a:ext cx="1676400" cy="0"/>
          </a:xfrm>
          <a:prstGeom prst="straightConnector1">
            <a:avLst/>
          </a:prstGeom>
          <a:noFill/>
          <a:ln w="38100" cap="flat" cmpd="sng" algn="ctr">
            <a:solidFill>
              <a:srgbClr val="21FF0D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6550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Other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00FF"/>
                </a:solidFill>
              </a:rPr>
              <a:t>New St. 1 Chamber</a:t>
            </a:r>
          </a:p>
          <a:p>
            <a:r>
              <a:rPr lang="en-US" dirty="0" smtClean="0"/>
              <a:t>Ongoing work at Colorado</a:t>
            </a:r>
          </a:p>
          <a:p>
            <a:r>
              <a:rPr lang="en-US" dirty="0" smtClean="0"/>
              <a:t>Wire stringing should be completed before Holiday break</a:t>
            </a:r>
          </a:p>
          <a:p>
            <a:r>
              <a:rPr lang="en-US" dirty="0" smtClean="0"/>
              <a:t>Gas enclosure completed in early February</a:t>
            </a:r>
          </a:p>
          <a:p>
            <a:r>
              <a:rPr lang="en-US" dirty="0" smtClean="0"/>
              <a:t>Assembly, testing and replacement of some wires in Lab 6 late February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00FF"/>
                </a:solidFill>
              </a:rPr>
              <a:t>Grid Computing</a:t>
            </a:r>
          </a:p>
          <a:p>
            <a:r>
              <a:rPr lang="en-US" dirty="0" smtClean="0"/>
              <a:t>Started to use grid for MC and plan to move analysis there</a:t>
            </a:r>
          </a:p>
          <a:p>
            <a:r>
              <a:rPr lang="en-US" dirty="0" smtClean="0"/>
              <a:t>Very light load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800000"/>
                </a:solidFill>
              </a:rPr>
              <a:t>Sewer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FESS may need to dig near/under our beam line to resolve an issue with the sewer line from IARC and Feynman.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Presently this is thought to be a week of downtime, but not yet scheduled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84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Commissioning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334000"/>
          </a:xfrm>
        </p:spPr>
        <p:txBody>
          <a:bodyPr/>
          <a:lstStyle/>
          <a:p>
            <a:r>
              <a:rPr lang="en-US" dirty="0" smtClean="0"/>
              <a:t>Targets ready and waiting</a:t>
            </a:r>
          </a:p>
          <a:p>
            <a:r>
              <a:rPr lang="en-US" dirty="0" smtClean="0"/>
              <a:t>Magnets ready and waiting</a:t>
            </a:r>
          </a:p>
          <a:p>
            <a:r>
              <a:rPr lang="en-US" dirty="0" smtClean="0"/>
              <a:t>Hodoscopes ready and waiting</a:t>
            </a:r>
          </a:p>
          <a:p>
            <a:r>
              <a:rPr lang="en-US" dirty="0" smtClean="0"/>
              <a:t>Tracking</a:t>
            </a:r>
          </a:p>
          <a:p>
            <a:pPr lvl="1"/>
            <a:r>
              <a:rPr lang="en-US" dirty="0" smtClean="0"/>
              <a:t>2 planes need repair—Tuesday and Wednesday</a:t>
            </a:r>
          </a:p>
          <a:p>
            <a:pPr lvl="1"/>
            <a:r>
              <a:rPr lang="en-US" dirty="0" smtClean="0"/>
              <a:t>most voltage plateau curves complete</a:t>
            </a:r>
          </a:p>
          <a:p>
            <a:pPr lvl="1"/>
            <a:r>
              <a:rPr lang="en-US" dirty="0" smtClean="0"/>
              <a:t>22/24 planes ready and waiting</a:t>
            </a:r>
          </a:p>
          <a:p>
            <a:pPr lvl="1"/>
            <a:r>
              <a:rPr lang="en-US" dirty="0" smtClean="0"/>
              <a:t>Prop. Tubes ready and waiting</a:t>
            </a:r>
          </a:p>
          <a:p>
            <a:r>
              <a:rPr lang="en-US" dirty="0" smtClean="0"/>
              <a:t>Trigger testing in progress </a:t>
            </a:r>
          </a:p>
          <a:p>
            <a:pPr lvl="1"/>
            <a:r>
              <a:rPr lang="en-US" dirty="0" smtClean="0"/>
              <a:t>(This weekend)</a:t>
            </a:r>
          </a:p>
          <a:p>
            <a:r>
              <a:rPr lang="en-US" dirty="0" smtClean="0"/>
              <a:t>Beam Cherenkov/splat block code work</a:t>
            </a:r>
          </a:p>
          <a:p>
            <a:endParaRPr lang="en-US" dirty="0"/>
          </a:p>
          <a:p>
            <a:r>
              <a:rPr lang="en-US" dirty="0" smtClean="0"/>
              <a:t>Open questions</a:t>
            </a:r>
          </a:p>
          <a:p>
            <a:pPr lvl="1"/>
            <a:r>
              <a:rPr lang="en-US" dirty="0" smtClean="0"/>
              <a:t>Beam quality (</a:t>
            </a:r>
            <a:r>
              <a:rPr lang="en-US" smtClean="0"/>
              <a:t>Don’s Talk)</a:t>
            </a:r>
          </a:p>
          <a:p>
            <a:pPr lvl="1"/>
            <a:r>
              <a:rPr lang="en-US" smtClean="0"/>
              <a:t>Sewer </a:t>
            </a:r>
            <a:r>
              <a:rPr lang="en-US" dirty="0" smtClean="0"/>
              <a:t>Repair?</a:t>
            </a:r>
          </a:p>
          <a:p>
            <a:endParaRPr lang="en-US" dirty="0"/>
          </a:p>
          <a:p>
            <a:r>
              <a:rPr lang="en-US" dirty="0" smtClean="0"/>
              <a:t>Ready to go soon!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 December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Paul E Reimer SeaQuest EMG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36438"/>
      </p:ext>
    </p:extLst>
  </p:cSld>
  <p:clrMapOvr>
    <a:masterClrMapping/>
  </p:clrMapOvr>
</p:sld>
</file>

<file path=ppt/theme/theme1.xml><?xml version="1.0" encoding="utf-8"?>
<a:theme xmlns:a="http://schemas.openxmlformats.org/drawingml/2006/main" name="ArgonneBlue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ustom 11">
      <a:dk1>
        <a:srgbClr val="616161"/>
      </a:dk1>
      <a:lt1>
        <a:sysClr val="window" lastClr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4B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ArgonneBlue.potx</Template>
  <TotalTime>508</TotalTime>
  <Words>495</Words>
  <Application>Microsoft Macintosh PowerPoint</Application>
  <PresentationFormat>On-screen Show (4:3)</PresentationFormat>
  <Paragraphs>108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ArgonneBlue</vt:lpstr>
      <vt:lpstr>Path to Production Data:   SeaQuest Spectrometer</vt:lpstr>
      <vt:lpstr>Commissioning—Hodoscopes</vt:lpstr>
      <vt:lpstr>Commissioning—Tracking Chambers</vt:lpstr>
      <vt:lpstr>Present tasks</vt:lpstr>
      <vt:lpstr>On Going Issues—St. 1</vt:lpstr>
      <vt:lpstr>On Going Issues—St. 2</vt:lpstr>
      <vt:lpstr>On Going Issues—Hall Radiation</vt:lpstr>
      <vt:lpstr>Other Items</vt:lpstr>
      <vt:lpstr>Commissioning Summary</vt:lpstr>
    </vt:vector>
  </TitlesOfParts>
  <Company>Sony Electronics,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reimer</dc:creator>
  <cp:lastModifiedBy>Don Geesaman</cp:lastModifiedBy>
  <cp:revision>31</cp:revision>
  <dcterms:created xsi:type="dcterms:W3CDTF">2010-08-04T19:01:14Z</dcterms:created>
  <dcterms:modified xsi:type="dcterms:W3CDTF">2013-12-13T18:13:57Z</dcterms:modified>
</cp:coreProperties>
</file>